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2" r:id="rId3"/>
    <p:sldId id="257" r:id="rId4"/>
    <p:sldId id="259" r:id="rId5"/>
    <p:sldId id="272" r:id="rId6"/>
    <p:sldId id="278" r:id="rId7"/>
    <p:sldId id="279" r:id="rId8"/>
    <p:sldId id="260" r:id="rId9"/>
    <p:sldId id="261" r:id="rId10"/>
    <p:sldId id="263" r:id="rId11"/>
    <p:sldId id="273" r:id="rId12"/>
    <p:sldId id="274" r:id="rId13"/>
    <p:sldId id="277" r:id="rId14"/>
    <p:sldId id="275" r:id="rId15"/>
    <p:sldId id="276" r:id="rId16"/>
    <p:sldId id="264" r:id="rId17"/>
    <p:sldId id="266" r:id="rId18"/>
    <p:sldId id="267" r:id="rId19"/>
    <p:sldId id="268" r:id="rId20"/>
    <p:sldId id="270" r:id="rId21"/>
    <p:sldId id="265" r:id="rId22"/>
    <p:sldId id="271"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86202"/>
  </p:normalViewPr>
  <p:slideViewPr>
    <p:cSldViewPr snapToGrid="0">
      <p:cViewPr varScale="1">
        <p:scale>
          <a:sx n="105" d="100"/>
          <a:sy n="105" d="100"/>
        </p:scale>
        <p:origin x="1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22</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23</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a:t>
            </a:fld>
            <a:endParaRPr lang="en-US"/>
          </a:p>
        </p:txBody>
      </p:sp>
    </p:spTree>
    <p:extLst>
      <p:ext uri="{BB962C8B-B14F-4D97-AF65-F5344CB8AC3E}">
        <p14:creationId xmlns:p14="http://schemas.microsoft.com/office/powerpoint/2010/main" val="37020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a:p>
          <a:p>
            <a:endParaRPr lang="en-US"/>
          </a:p>
        </p:txBody>
      </p:sp>
      <p:sp>
        <p:nvSpPr>
          <p:cNvPr id="4" name="Slide Number Placeholder 3"/>
          <p:cNvSpPr>
            <a:spLocks noGrp="1"/>
          </p:cNvSpPr>
          <p:nvPr>
            <p:ph type="sldNum" sz="quarter" idx="5"/>
          </p:nvPr>
        </p:nvSpPr>
        <p:spPr/>
        <p:txBody>
          <a:bodyPr/>
          <a:lstStyle/>
          <a:p>
            <a:fld id="{F8B0BB05-1A40-7940-B1E7-8C801852C64E}" type="slidenum">
              <a:rPr lang="en-US" smtClean="0"/>
              <a:t>7</a:t>
            </a:fld>
            <a:endParaRPr lang="en-US"/>
          </a:p>
        </p:txBody>
      </p:sp>
    </p:spTree>
    <p:extLst>
      <p:ext uri="{BB962C8B-B14F-4D97-AF65-F5344CB8AC3E}">
        <p14:creationId xmlns:p14="http://schemas.microsoft.com/office/powerpoint/2010/main" val="204445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21</a:t>
            </a:fld>
            <a:endParaRPr lang="en-US"/>
          </a:p>
        </p:txBody>
      </p:sp>
    </p:spTree>
    <p:extLst>
      <p:ext uri="{BB962C8B-B14F-4D97-AF65-F5344CB8AC3E}">
        <p14:creationId xmlns:p14="http://schemas.microsoft.com/office/powerpoint/2010/main" val="1823810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4/21/25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4/21/25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233291" y="3402489"/>
            <a:ext cx="6714778" cy="809296"/>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Hatcher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dataset(?) and metrics. Application of Simon’s methods.</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233291" y="1558131"/>
            <a:ext cx="6700719" cy="70320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233291" y="4508990"/>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Dataset, and potentially scientific result if the venue is appropriate</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222049" y="705179"/>
            <a:ext cx="6714778" cy="703208"/>
          </a:xfrm>
          <a:prstGeom prst="rect">
            <a:avLst/>
          </a:prstGeom>
          <a:ln w="12700">
            <a:solidFill>
              <a:schemeClr val="accent1">
                <a:shade val="15000"/>
              </a:schemeClr>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Fram Strait dataset and demonstration of data utility + Poster presentation at AGU</a:t>
            </a:r>
          </a:p>
        </p:txBody>
      </p:sp>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9004B9-9EE1-614F-3935-31D267E1F260}"/>
              </a:ext>
            </a:extLst>
          </p:cNvPr>
          <p:cNvSpPr txBox="1"/>
          <p:nvPr/>
        </p:nvSpPr>
        <p:spPr>
          <a:xfrm>
            <a:off x="7693574" y="1096022"/>
            <a:ext cx="4413003" cy="523220"/>
          </a:xfrm>
          <a:prstGeom prst="rect">
            <a:avLst/>
          </a:prstGeom>
          <a:noFill/>
        </p:spPr>
        <p:txBody>
          <a:bodyPr wrap="square" rtlCol="0">
            <a:spAutoFit/>
          </a:bodyPr>
          <a:lstStyle/>
          <a:p>
            <a:r>
              <a:rPr lang="en-US" sz="1400" dirty="0"/>
              <a:t>Revised draft to coauthors + Jenny by Nov. 25, 2024</a:t>
            </a:r>
          </a:p>
          <a:p>
            <a:r>
              <a:rPr lang="en-US" sz="1400" dirty="0"/>
              <a:t>Re-submit to Annals of Glaciology by Dec. 6, 2024</a:t>
            </a:r>
          </a:p>
        </p:txBody>
      </p:sp>
      <p:sp>
        <p:nvSpPr>
          <p:cNvPr id="14" name="TextBox 13">
            <a:extLst>
              <a:ext uri="{FF2B5EF4-FFF2-40B4-BE49-F238E27FC236}">
                <a16:creationId xmlns:a16="http://schemas.microsoft.com/office/drawing/2014/main" id="{7AF227D4-DB60-07E4-6D5F-15A9744AB6A7}"/>
              </a:ext>
            </a:extLst>
          </p:cNvPr>
          <p:cNvSpPr txBox="1"/>
          <p:nvPr/>
        </p:nvSpPr>
        <p:spPr>
          <a:xfrm>
            <a:off x="7693573" y="1712627"/>
            <a:ext cx="4413003" cy="523220"/>
          </a:xfrm>
          <a:prstGeom prst="rect">
            <a:avLst/>
          </a:prstGeom>
          <a:noFill/>
        </p:spPr>
        <p:txBody>
          <a:bodyPr wrap="square" rtlCol="0">
            <a:spAutoFit/>
          </a:bodyPr>
          <a:lstStyle/>
          <a:p>
            <a:r>
              <a:rPr lang="en-US" sz="1400" dirty="0"/>
              <a:t>Finish draft of documentation pages</a:t>
            </a:r>
          </a:p>
          <a:p>
            <a:r>
              <a:rPr lang="en-US" sz="1400" dirty="0"/>
              <a:t>Draft 2024 NASA report</a:t>
            </a:r>
          </a:p>
        </p:txBody>
      </p:sp>
      <p:sp>
        <p:nvSpPr>
          <p:cNvPr id="4" name="TextBox 3">
            <a:extLst>
              <a:ext uri="{FF2B5EF4-FFF2-40B4-BE49-F238E27FC236}">
                <a16:creationId xmlns:a16="http://schemas.microsoft.com/office/drawing/2014/main" id="{7E9392F8-55C9-9C36-E8B1-49331177BAAA}"/>
              </a:ext>
            </a:extLst>
          </p:cNvPr>
          <p:cNvSpPr txBox="1"/>
          <p:nvPr/>
        </p:nvSpPr>
        <p:spPr>
          <a:xfrm>
            <a:off x="7083970" y="1196932"/>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866516"/>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2536100"/>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83970" y="320568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83970" y="3875268"/>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4544852"/>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5214436"/>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5884022"/>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doable, though not as precise as I’d like.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F040A9-3803-A9E2-D5E1-2DFD80DB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620" y="539970"/>
            <a:ext cx="7993380" cy="26984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A9BF1E7-0613-185E-8C8F-4859C0E464F3}"/>
              </a:ext>
            </a:extLst>
          </p:cNvPr>
          <p:cNvSpPr txBox="1">
            <a:spLocks/>
          </p:cNvSpPr>
          <p:nvPr/>
        </p:nvSpPr>
        <p:spPr>
          <a:xfrm>
            <a:off x="207264" y="364794"/>
            <a:ext cx="2857373" cy="4667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histograms on the right show the default thresholds (vertical lines) and the pixel brightness / pixel brightness ratios for labeled sea ice floes under clear skies (blue) and cloudy skies (orange). The algorithm labels pixels with FC Ch 1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as clouds. Cloudy pixels with FC Ch 1 &lt; t1 and FC Ch 2 &gt; t2, or with Ch 1-2 ratio &lt; tr, are unmasked.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first step shows that much lower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minimizes error in estimated cloud fraction.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For the second step, we want to find a combination of thresholds for t1, t2, and tr that </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minimizes the number of uncovered cloudy pixels</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maximizes the number of uncovered sea ice pixels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We can do this by performing a Monte Carlo parameter search</a:t>
            </a:r>
          </a:p>
        </p:txBody>
      </p:sp>
      <p:pic>
        <p:nvPicPr>
          <p:cNvPr id="1028" name="Picture 4">
            <a:extLst>
              <a:ext uri="{FF2B5EF4-FFF2-40B4-BE49-F238E27FC236}">
                <a16:creationId xmlns:a16="http://schemas.microsoft.com/office/drawing/2014/main" id="{285F5941-4226-1AE7-D90D-C905EA28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966" y="3657773"/>
            <a:ext cx="7536688" cy="274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D8472E-32E0-4006-EBC4-AEF8A01FAE94}"/>
              </a:ext>
            </a:extLst>
          </p:cNvPr>
          <p:cNvSpPr txBox="1"/>
          <p:nvPr/>
        </p:nvSpPr>
        <p:spPr>
          <a:xfrm>
            <a:off x="6653022" y="3288441"/>
            <a:ext cx="3084576" cy="369332"/>
          </a:xfrm>
          <a:prstGeom prst="rect">
            <a:avLst/>
          </a:prstGeom>
          <a:noFill/>
        </p:spPr>
        <p:txBody>
          <a:bodyPr wrap="square" rtlCol="0">
            <a:spAutoFit/>
          </a:bodyPr>
          <a:lstStyle/>
          <a:p>
            <a:r>
              <a:rPr lang="en-US" dirty="0"/>
              <a:t>Cases with no visible sea ice</a:t>
            </a:r>
          </a:p>
        </p:txBody>
      </p:sp>
      <p:sp>
        <p:nvSpPr>
          <p:cNvPr id="4" name="TextBox 3">
            <a:extLst>
              <a:ext uri="{FF2B5EF4-FFF2-40B4-BE49-F238E27FC236}">
                <a16:creationId xmlns:a16="http://schemas.microsoft.com/office/drawing/2014/main" id="{5ECF025A-2FB7-728C-9E9E-62D6CC24BDED}"/>
              </a:ext>
            </a:extLst>
          </p:cNvPr>
          <p:cNvSpPr txBox="1"/>
          <p:nvPr/>
        </p:nvSpPr>
        <p:spPr>
          <a:xfrm>
            <a:off x="6396990" y="180128"/>
            <a:ext cx="3832098" cy="369332"/>
          </a:xfrm>
          <a:prstGeom prst="rect">
            <a:avLst/>
          </a:prstGeom>
          <a:noFill/>
        </p:spPr>
        <p:txBody>
          <a:bodyPr wrap="square" rtlCol="0">
            <a:spAutoFit/>
          </a:bodyPr>
          <a:lstStyle/>
          <a:p>
            <a:r>
              <a:rPr lang="en-US" dirty="0"/>
              <a:t>Cases with visible sea ice floes</a:t>
            </a:r>
          </a:p>
        </p:txBody>
      </p:sp>
    </p:spTree>
    <p:extLst>
      <p:ext uri="{BB962C8B-B14F-4D97-AF65-F5344CB8AC3E}">
        <p14:creationId xmlns:p14="http://schemas.microsoft.com/office/powerpoint/2010/main" val="22505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4958861" cy="369332"/>
          </a:xfrm>
          <a:prstGeom prst="rect">
            <a:avLst/>
          </a:prstGeom>
          <a:noFill/>
        </p:spPr>
        <p:txBody>
          <a:bodyPr wrap="square" rtlCol="0">
            <a:spAutoFit/>
          </a:bodyPr>
          <a:lstStyle/>
          <a:p>
            <a:r>
              <a:rPr lang="en-US" b="1" dirty="0"/>
              <a:t>Cloud mask function</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5" y="674131"/>
            <a:ext cx="4958860" cy="95410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2901212" y="2581961"/>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8857749" y="1862699"/>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738664"/>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2a and 2b from step 1 result.</a:t>
            </a:r>
          </a:p>
        </p:txBody>
      </p:sp>
    </p:spTree>
    <p:extLst>
      <p:ext uri="{BB962C8B-B14F-4D97-AF65-F5344CB8AC3E}">
        <p14:creationId xmlns:p14="http://schemas.microsoft.com/office/powerpoint/2010/main" val="163271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nd&#10;&#10;AI-generated content may be incorrect.">
            <a:extLst>
              <a:ext uri="{FF2B5EF4-FFF2-40B4-BE49-F238E27FC236}">
                <a16:creationId xmlns:a16="http://schemas.microsoft.com/office/drawing/2014/main" id="{C1E93F91-393C-481E-2E2B-F75F6E277C84}"/>
              </a:ext>
            </a:extLst>
          </p:cNvPr>
          <p:cNvPicPr>
            <a:picLocks noChangeAspect="1"/>
          </p:cNvPicPr>
          <p:nvPr/>
        </p:nvPicPr>
        <p:blipFill>
          <a:blip r:embed="rId3"/>
          <a:stretch>
            <a:fillRect/>
          </a:stretch>
        </p:blipFill>
        <p:spPr>
          <a:xfrm>
            <a:off x="4139184" y="795782"/>
            <a:ext cx="3187700" cy="3924300"/>
          </a:xfrm>
          <a:prstGeom prst="rect">
            <a:avLst/>
          </a:prstGeom>
        </p:spPr>
      </p:pic>
      <p:pic>
        <p:nvPicPr>
          <p:cNvPr id="5" name="Picture 4" descr="A graph of a band&#10;&#10;AI-generated content may be incorrect.">
            <a:extLst>
              <a:ext uri="{FF2B5EF4-FFF2-40B4-BE49-F238E27FC236}">
                <a16:creationId xmlns:a16="http://schemas.microsoft.com/office/drawing/2014/main" id="{7D60CCD2-3933-3633-5937-6549E0E4FD64}"/>
              </a:ext>
            </a:extLst>
          </p:cNvPr>
          <p:cNvPicPr>
            <a:picLocks noChangeAspect="1"/>
          </p:cNvPicPr>
          <p:nvPr/>
        </p:nvPicPr>
        <p:blipFill>
          <a:blip r:embed="rId4"/>
          <a:stretch>
            <a:fillRect/>
          </a:stretch>
        </p:blipFill>
        <p:spPr>
          <a:xfrm>
            <a:off x="7372858" y="795782"/>
            <a:ext cx="3187700" cy="3924300"/>
          </a:xfrm>
          <a:prstGeom prst="rect">
            <a:avLst/>
          </a:prstGeom>
        </p:spPr>
      </p:pic>
      <p:pic>
        <p:nvPicPr>
          <p:cNvPr id="7" name="Picture 6" descr="A graph of band lightness&#10;&#10;AI-generated content may be incorrect.">
            <a:extLst>
              <a:ext uri="{FF2B5EF4-FFF2-40B4-BE49-F238E27FC236}">
                <a16:creationId xmlns:a16="http://schemas.microsoft.com/office/drawing/2014/main" id="{A07AE1C4-501D-D09E-1F6C-F6EEBE71D41B}"/>
              </a:ext>
            </a:extLst>
          </p:cNvPr>
          <p:cNvPicPr>
            <a:picLocks noChangeAspect="1"/>
          </p:cNvPicPr>
          <p:nvPr/>
        </p:nvPicPr>
        <p:blipFill>
          <a:blip r:embed="rId5"/>
          <a:stretch>
            <a:fillRect/>
          </a:stretch>
        </p:blipFill>
        <p:spPr>
          <a:xfrm>
            <a:off x="905510" y="821182"/>
            <a:ext cx="3187700" cy="3898900"/>
          </a:xfrm>
          <a:prstGeom prst="rect">
            <a:avLst/>
          </a:prstGeom>
        </p:spPr>
      </p:pic>
    </p:spTree>
    <p:extLst>
      <p:ext uri="{BB962C8B-B14F-4D97-AF65-F5344CB8AC3E}">
        <p14:creationId xmlns:p14="http://schemas.microsoft.com/office/powerpoint/2010/main" val="423079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97247</TotalTime>
  <Words>3936</Words>
  <Application>Microsoft Macintosh PowerPoint</Application>
  <PresentationFormat>Widescreen</PresentationFormat>
  <Paragraphs>313</Paragraphs>
  <Slides>23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1. Cloud mask</vt:lpstr>
      <vt:lpstr>1. Improving the approach</vt:lpstr>
      <vt:lpstr>PowerPoint Presentation</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21</cp:revision>
  <dcterms:created xsi:type="dcterms:W3CDTF">2024-11-08T14:46:04Z</dcterms:created>
  <dcterms:modified xsi:type="dcterms:W3CDTF">2025-04-21T18:11:39Z</dcterms:modified>
</cp:coreProperties>
</file>